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29" r:id="rId24"/>
    <p:sldId id="418"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9" r:id="rId69"/>
    <p:sldId id="368"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 id="429"/>
          </p14:sldIdLst>
        </p14:section>
        <p14:section name="State Space" id="{060036DA-9511-4E45-9F7A-76D3D68890B2}">
          <p14:sldIdLst>
            <p14:sldId id="418"/>
            <p14:sldId id="256"/>
            <p14:sldId id="419"/>
            <p14:sldId id="258"/>
            <p14:sldId id="259"/>
            <p14:sldId id="425"/>
            <p14:sldId id="428"/>
            <p14:sldId id="436"/>
            <p14:sldId id="430"/>
            <p14:sldId id="431"/>
            <p14:sldId id="432"/>
          </p14:sldIdLst>
        </p14:section>
        <p14:section name="Uninformed Search" id="{414669F5-57E2-441C-ACC3-212322309E85}">
          <p14:sldIdLst>
            <p14:sldId id="396"/>
            <p14:sldId id="279"/>
            <p14:sldId id="413"/>
            <p14:sldId id="402"/>
            <p14:sldId id="420"/>
            <p14:sldId id="399"/>
            <p14:sldId id="284"/>
            <p14:sldId id="285"/>
            <p14:sldId id="407"/>
            <p14:sldId id="414"/>
            <p14:sldId id="405"/>
            <p14:sldId id="398"/>
            <p14:sldId id="298"/>
            <p14:sldId id="300"/>
            <p14:sldId id="301"/>
            <p14:sldId id="406"/>
            <p14:sldId id="306"/>
          </p14:sldIdLst>
        </p14:section>
        <p14:section name="Informed Search" id="{E25CABB0-588C-4F8C-8F53-C2939B47CCE5}">
          <p14:sldIdLst>
            <p14:sldId id="395"/>
            <p14:sldId id="353"/>
            <p14:sldId id="354"/>
            <p14:sldId id="355"/>
            <p14:sldId id="390"/>
            <p14:sldId id="358"/>
            <p14:sldId id="391"/>
            <p14:sldId id="360"/>
            <p14:sldId id="362"/>
            <p14:sldId id="417"/>
            <p14:sldId id="422"/>
            <p14:sldId id="363"/>
            <p14:sldId id="364"/>
            <p14:sldId id="365"/>
            <p14:sldId id="366"/>
            <p14:sldId id="367"/>
            <p14:sldId id="369"/>
            <p14:sldId id="368"/>
            <p14:sldId id="370"/>
            <p14:sldId id="371"/>
            <p14:sldId id="386"/>
            <p14:sldId id="423"/>
            <p14:sldId id="372"/>
            <p14:sldId id="382"/>
            <p14:sldId id="381"/>
            <p14:sldId id="374"/>
          </p14:sldIdLst>
        </p14:section>
        <p14:section name="Designing Heuristics"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89" d="100"/>
          <a:sy n="89" d="100"/>
        </p:scale>
        <p:origin x="2706" y="84"/>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12/9/2024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12/9/2024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12/9/2024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0.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11.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0.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Time and Space Complexity</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a:xfrm>
                <a:off x="628650" y="1825624"/>
                <a:ext cx="7886700" cy="4498975"/>
              </a:xfrm>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marL="0" indent="0">
                  <a:lnSpc>
                    <a:spcPct val="90000"/>
                  </a:lnSpc>
                  <a:buNone/>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endParaRPr lang="en-US" sz="2400" dirty="0"/>
              </a:p>
              <a:p>
                <a:pPr marL="0" indent="0">
                  <a:lnSpc>
                    <a:spcPct val="9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br>
                  <a:rPr lang="en-US" sz="3000" dirty="0"/>
                </a:br>
                <a:endParaRPr lang="en-US" sz="2400" dirty="0"/>
              </a:p>
            </p:txBody>
          </p:sp>
        </mc:Choice>
        <mc:Fallback>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1005" t="-1897" r="-309"/>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Estimating the 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State Space Size Indirectly</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p:txBody>
              <a:bodyPr>
                <a:normAutofit fontScale="92500" lnSpcReduction="20000"/>
              </a:bodyPr>
              <a:lstStyle/>
              <a:p>
                <a:pPr>
                  <a:lnSpc>
                    <a:spcPct val="90000"/>
                  </a:lnSpc>
                </a:pPr>
                <a:r>
                  <a:rPr lang="en-US" sz="2400" dirty="0"/>
                  <a:t>It is often hard to estimate the state space size directly.</a:t>
                </a:r>
              </a:p>
              <a:p>
                <a:pPr>
                  <a:lnSpc>
                    <a:spcPct val="90000"/>
                  </a:lnSpc>
                </a:pPr>
                <a:r>
                  <a:rPr lang="en-US" sz="2400" dirty="0"/>
                  <a:t>We can define the state space implicitly looking at the search problem description: initial state, actions and the transition function</a:t>
                </a:r>
              </a:p>
              <a:p>
                <a:pPr marL="0" indent="0">
                  <a:lnSpc>
                    <a:spcPct val="90000"/>
                  </a:lnSpc>
                  <a:buNone/>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(i.e.,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a:t>
                </a:r>
              </a:p>
              <a:p>
                <a:pPr lvl="1">
                  <a:lnSpc>
                    <a:spcPct val="90000"/>
                  </a:lnSpc>
                </a:pPr>
                <a:endParaRPr lang="en-US" sz="2000" dirty="0"/>
              </a:p>
              <a:p>
                <a:r>
                  <a:rPr lang="en-US" sz="2000" dirty="0"/>
                  <a:t>The state space size is then</a:t>
                </a:r>
                <a:br>
                  <a:rPr lang="en-US" sz="2000" dirty="0"/>
                </a:br>
                <a:br>
                  <a:rPr lang="en-US" sz="2000" dirty="0"/>
                </a:b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endParaRPr lang="en-US" sz="2000" dirty="0"/>
              </a:p>
              <a:p>
                <a:pPr marL="0" indent="0">
                  <a:buNone/>
                </a:pPr>
                <a:endParaRPr lang="en-US" dirty="0"/>
              </a:p>
              <a:p>
                <a:r>
                  <a:rPr lang="en-US" dirty="0"/>
                  <a:t>This approach is popular for search algorithms.</a:t>
                </a:r>
              </a:p>
            </p:txBody>
          </p:sp>
        </mc:Choice>
        <mc:Fallback>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blipFill>
                <a:blip r:embed="rId2"/>
                <a:stretch>
                  <a:fillRect l="-850" t="-28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mc:Choice xmlns:a14="http://schemas.microsoft.com/office/drawing/2010/main"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blipFill>
                <a:blip r:embed="rId2"/>
                <a:stretch>
                  <a:fillRect l="-1881" t="-3081" r="-3292"/>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850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used model is the plan + a step counter so the agent function can follow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864213" y="2730149"/>
            <a:ext cx="4005095" cy="369332"/>
          </a:xfrm>
          <a:prstGeom prst="rect">
            <a:avLst/>
          </a:prstGeom>
          <a:noFill/>
        </p:spPr>
        <p:txBody>
          <a:bodyPr wrap="square">
            <a:spAutoFit/>
          </a:bodyPr>
          <a:lstStyle/>
          <a:p>
            <a:r>
              <a:rPr lang="en-US" b="1" dirty="0"/>
              <a:t>Execution function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Planning Agent for a Maze-Solving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524307" y="4794005"/>
            <a:ext cx="795466" cy="29252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Counter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stCxn id="54" idx="3"/>
            <a:endCxn id="29" idx="1"/>
          </p:cNvCxnSpPr>
          <p:nvPr/>
        </p:nvCxnSpPr>
        <p:spPr>
          <a:xfrm flipV="1">
            <a:off x="3319773" y="3886948"/>
            <a:ext cx="672006" cy="1053319"/>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276999"/>
          </a:xfrm>
          <a:prstGeom prst="rect">
            <a:avLst/>
          </a:prstGeom>
          <a:noFill/>
        </p:spPr>
        <p:txBody>
          <a:bodyPr wrap="none" rtlCol="0">
            <a:spAutoFit/>
          </a:bodyPr>
          <a:lstStyle/>
          <a:p>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22477</TotalTime>
  <Words>6834</Words>
  <Application>Microsoft Office PowerPoint</Application>
  <PresentationFormat>On-screen Show (4:3)</PresentationFormat>
  <Paragraphs>1052</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Search Strategies: Time and Space Complexity</vt:lpstr>
      <vt:lpstr>Estimating the State Space for Search</vt:lpstr>
      <vt:lpstr>State Space</vt:lpstr>
      <vt:lpstr>Permutations</vt:lpstr>
      <vt:lpstr>Combinations</vt:lpstr>
      <vt:lpstr>Example: What is the State Space Size?</vt:lpstr>
      <vt:lpstr>Examples: What is the State Space Size?</vt:lpstr>
      <vt:lpstr>Examples: What is the State Space Size?</vt:lpstr>
      <vt:lpstr>Estimating the State Space Size Indirectly</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Planning Agent for a Maze-Solving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177</cp:revision>
  <dcterms:created xsi:type="dcterms:W3CDTF">2020-09-15T14:04:03Z</dcterms:created>
  <dcterms:modified xsi:type="dcterms:W3CDTF">2024-12-09T22:55:02Z</dcterms:modified>
</cp:coreProperties>
</file>